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A0FAFD-C524-C3D3-D632-9E82F7B54053}" v="2374" dt="2025-10-07T14:32:50.6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10/24/2025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141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102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41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19218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0135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10/24/2025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2167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10/24/2025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2876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4216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672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463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039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236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10/24/2025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240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10/24/2025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564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10/24/2025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723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10/24/2025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924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550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10/24/2025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5559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melaniemunoz1.github.io/smart-study/index.html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tack of books on a shelf&#10;&#10;Description automatically generated">
            <a:extLst>
              <a:ext uri="{FF2B5EF4-FFF2-40B4-BE49-F238E27FC236}">
                <a16:creationId xmlns:a16="http://schemas.microsoft.com/office/drawing/2014/main" id="{41118841-78D0-18DA-2C4E-66EAFF8CA3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8373" r="896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748713" y="530107"/>
            <a:ext cx="8347076" cy="159595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How to …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Study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2921" y="5409792"/>
            <a:ext cx="8355542" cy="66464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Study skills and note taking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2447C-EE9F-43C3-B67A-96D42DD42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Offbeat suggestions </a:t>
            </a:r>
            <a:endParaRPr lang="en-US" dirty="0">
              <a:ea typeface="Calibri Light"/>
              <a:cs typeface="Calibri Light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6D5B66-2EBF-2F17-704E-04FC18083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615" y="1714251"/>
            <a:ext cx="6066890" cy="4222062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dirty="0"/>
              <a:t>Body Doubling</a:t>
            </a:r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r>
              <a:rPr lang="en-US" dirty="0"/>
              <a:t>Literally just working near another person or on the phone with another person</a:t>
            </a:r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r>
              <a:rPr lang="en-US" dirty="0"/>
              <a:t>Doesn't need to be someone in your class/major/school</a:t>
            </a:r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r>
              <a:rPr lang="en-US" dirty="0"/>
              <a:t>Used as a way to keep yourself focused</a:t>
            </a:r>
          </a:p>
          <a:p>
            <a:pPr>
              <a:buClr>
                <a:srgbClr val="8AD0D6"/>
              </a:buClr>
            </a:pPr>
            <a:r>
              <a:rPr lang="en-US" dirty="0"/>
              <a:t>Check-ins for accountability</a:t>
            </a:r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r>
              <a:rPr lang="en-US" dirty="0"/>
              <a:t>Doesn't need to be someone in your class/major/school</a:t>
            </a:r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r>
              <a:rPr lang="en-US" dirty="0"/>
              <a:t>Check-ins can be as frequent or infrequent as you want</a:t>
            </a:r>
          </a:p>
          <a:p>
            <a:pPr>
              <a:buClr>
                <a:srgbClr val="8AD0D6"/>
              </a:buClr>
            </a:pPr>
            <a:r>
              <a:rPr lang="en-US" dirty="0"/>
              <a:t>Listen to or watch things related to the topic in other situations such as driving, riding public transit or even as you go to sleep</a:t>
            </a:r>
          </a:p>
          <a:p>
            <a:pPr>
              <a:buClr>
                <a:srgbClr val="8AD0D6"/>
              </a:buClr>
            </a:pPr>
            <a:endParaRPr lang="en-US" dirty="0"/>
          </a:p>
          <a:p>
            <a:pPr>
              <a:buClr>
                <a:srgbClr val="8AD0D6"/>
              </a:buClr>
            </a:pPr>
            <a:endParaRPr lang="en-US" dirty="0"/>
          </a:p>
          <a:p>
            <a:pPr>
              <a:buClr>
                <a:srgbClr val="8AD0D6"/>
              </a:buClr>
            </a:pPr>
            <a:endParaRPr lang="en-US" dirty="0"/>
          </a:p>
        </p:txBody>
      </p:sp>
      <p:pic>
        <p:nvPicPr>
          <p:cNvPr id="7" name="Picture 6" descr="An infographic titled &quot;body doubling: doing tasks with a buddy&quot;. image of two friends studying together with benefits of body doubling surrounding them such as helps with getting started, boosts motivation, and provides gentle accountability.">
            <a:extLst>
              <a:ext uri="{FF2B5EF4-FFF2-40B4-BE49-F238E27FC236}">
                <a16:creationId xmlns:a16="http://schemas.microsoft.com/office/drawing/2014/main" id="{C7DD57E5-5BB3-54F1-B897-D3EE34DDD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2047" y="1745511"/>
            <a:ext cx="5050465" cy="33669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A80A5E8-79D2-34F9-0029-F4E2087DD7FC}"/>
              </a:ext>
            </a:extLst>
          </p:cNvPr>
          <p:cNvSpPr txBox="1"/>
          <p:nvPr/>
        </p:nvSpPr>
        <p:spPr>
          <a:xfrm>
            <a:off x="8328837" y="5475767"/>
            <a:ext cx="3083441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ea typeface="+mn-lt"/>
                <a:cs typeface="+mn-lt"/>
              </a:rPr>
              <a:t>https://www.simplypsychology.org/adhd-body-doubling.html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084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599ED-94F4-8BB0-7C96-7FB1CD114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Why notes are important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22FBC-D271-9DE7-1FEB-F8067AD5E3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2429" y="1361801"/>
            <a:ext cx="6944075" cy="488659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/>
              <a:t>Things you think you might forget</a:t>
            </a:r>
          </a:p>
          <a:p>
            <a:pPr>
              <a:buClr>
                <a:srgbClr val="8AD0D6"/>
              </a:buClr>
            </a:pPr>
            <a:r>
              <a:rPr lang="en-US" dirty="0"/>
              <a:t>Things you don't understand and need to look up later</a:t>
            </a:r>
          </a:p>
          <a:p>
            <a:pPr>
              <a:buClr>
                <a:srgbClr val="8AD0D6"/>
              </a:buClr>
            </a:pPr>
            <a:r>
              <a:rPr lang="en-US" dirty="0"/>
              <a:t>Writing things down helps put stuff into your memory</a:t>
            </a:r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r>
              <a:rPr lang="en-US" dirty="0"/>
              <a:t>Handwritten vs Typed</a:t>
            </a:r>
          </a:p>
          <a:p>
            <a:pPr>
              <a:buClr>
                <a:srgbClr val="8AD0D6"/>
              </a:buClr>
            </a:pPr>
            <a:r>
              <a:rPr lang="en-US" dirty="0"/>
              <a:t>Something to refer back to and can help job memory</a:t>
            </a:r>
          </a:p>
          <a:p>
            <a:pPr>
              <a:buClr>
                <a:srgbClr val="8AD0D6"/>
              </a:buClr>
            </a:pPr>
            <a:r>
              <a:rPr lang="en-US" dirty="0"/>
              <a:t>Can help focus, including things like the action of writing something down to help you stay in the moment</a:t>
            </a:r>
          </a:p>
          <a:p>
            <a:pPr>
              <a:buClr>
                <a:srgbClr val="8AD0D6"/>
              </a:buClr>
            </a:pPr>
            <a:r>
              <a:rPr lang="en-US" dirty="0"/>
              <a:t>Make connections you didn't see at first</a:t>
            </a:r>
          </a:p>
          <a:p>
            <a:pPr>
              <a:buClr>
                <a:srgbClr val="8AD0D6"/>
              </a:buClr>
            </a:pPr>
            <a:r>
              <a:rPr lang="en-US" dirty="0"/>
              <a:t>Things you didn't realize were important at the time but actually are once you know more</a:t>
            </a:r>
          </a:p>
          <a:p>
            <a:pPr>
              <a:buClr>
                <a:srgbClr val="8AD0D6"/>
              </a:buClr>
            </a:pPr>
            <a:r>
              <a:rPr lang="en-US" dirty="0"/>
              <a:t>Can be used as prep work for future assignments and classes, such as writing a paper or doing lab work that needs previous knowledge</a:t>
            </a:r>
          </a:p>
        </p:txBody>
      </p:sp>
      <p:pic>
        <p:nvPicPr>
          <p:cNvPr id="4" name="Picture 3" descr="Taking notes meme of Mr Bean: I don't need to write that down, I'll remember it">
            <a:extLst>
              <a:ext uri="{FF2B5EF4-FFF2-40B4-BE49-F238E27FC236}">
                <a16:creationId xmlns:a16="http://schemas.microsoft.com/office/drawing/2014/main" id="{34AE6B64-2511-D7F3-786F-BDB4E5F443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2203" y="2200828"/>
            <a:ext cx="3814431" cy="213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249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D82D9-3CAA-3C30-476B-42A2D76EE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Sketch notes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3ADF48-E1DF-5D29-764D-667B71180B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dirty="0"/>
              <a:t>This is a combo of words, doodles and visuals</a:t>
            </a:r>
          </a:p>
          <a:p>
            <a:pPr>
              <a:buClr>
                <a:srgbClr val="8AD0D6"/>
              </a:buClr>
            </a:pPr>
            <a:r>
              <a:rPr lang="en-US" dirty="0"/>
              <a:t>This is designed for people that are very visual</a:t>
            </a:r>
          </a:p>
          <a:p>
            <a:pPr>
              <a:buClr>
                <a:srgbClr val="8AD0D6"/>
              </a:buClr>
            </a:pPr>
            <a:r>
              <a:rPr lang="en-US" dirty="0"/>
              <a:t>If you enjoy doodling or visually impressive notes this might be for you</a:t>
            </a:r>
          </a:p>
          <a:p>
            <a:pPr>
              <a:buClr>
                <a:srgbClr val="8AD0D6"/>
              </a:buClr>
            </a:pPr>
            <a:r>
              <a:rPr lang="en-US" dirty="0"/>
              <a:t>Doodling can improve focus in some people </a:t>
            </a:r>
          </a:p>
          <a:p>
            <a:pPr>
              <a:buClr>
                <a:srgbClr val="8AD0D6"/>
              </a:buClr>
            </a:pPr>
            <a:r>
              <a:rPr lang="en-US" dirty="0"/>
              <a:t>Artistic ability not required</a:t>
            </a:r>
          </a:p>
          <a:p>
            <a:pPr>
              <a:buClr>
                <a:srgbClr val="8AD0D6"/>
              </a:buClr>
            </a:pPr>
            <a:r>
              <a:rPr lang="en-US" dirty="0"/>
              <a:t>This can also include things like boxes and highlights, </a:t>
            </a:r>
            <a:r>
              <a:rPr lang="en-US" err="1"/>
              <a:t>colours</a:t>
            </a:r>
            <a:r>
              <a:rPr lang="en-US" dirty="0"/>
              <a:t>, and other ways to distinguish high level concepts or headers</a:t>
            </a:r>
          </a:p>
          <a:p>
            <a:pPr>
              <a:buClr>
                <a:srgbClr val="8AD0D6"/>
              </a:buClr>
            </a:pPr>
            <a:r>
              <a:rPr lang="en-US" dirty="0"/>
              <a:t>Basic technique is having a header for the page (overall topic), then write/sketch your ideas and what comes to mind as you read/listen </a:t>
            </a:r>
          </a:p>
          <a:p>
            <a:pPr>
              <a:buClr>
                <a:srgbClr val="8AD0D6"/>
              </a:buClr>
            </a:pPr>
            <a:r>
              <a:rPr lang="en-US" dirty="0"/>
              <a:t>Try it with something new or an article for a quick way to see if you like it</a:t>
            </a:r>
          </a:p>
        </p:txBody>
      </p:sp>
    </p:spTree>
    <p:extLst>
      <p:ext uri="{BB962C8B-B14F-4D97-AF65-F5344CB8AC3E}">
        <p14:creationId xmlns:p14="http://schemas.microsoft.com/office/powerpoint/2010/main" val="3524708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F425B-7C22-6C51-3CE4-04B2B8A7C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Outline form notes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E4142-4A3A-693D-64FA-C16A9AD2A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9125" y="1859159"/>
            <a:ext cx="7245332" cy="434610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/>
              <a:t>Can be informal, use indents but doesn't have to have full outline (such as all 1 must have 2)</a:t>
            </a:r>
          </a:p>
          <a:p>
            <a:pPr>
              <a:buClr>
                <a:srgbClr val="8AD0D6"/>
              </a:buClr>
            </a:pPr>
            <a:r>
              <a:rPr lang="en-US" dirty="0"/>
              <a:t>Use the format of an outline</a:t>
            </a:r>
          </a:p>
          <a:p>
            <a:pPr>
              <a:buClr>
                <a:srgbClr val="8AD0D6"/>
              </a:buClr>
            </a:pPr>
            <a:r>
              <a:rPr lang="en-US" dirty="0"/>
              <a:t>Nest idea to make visualizations easier</a:t>
            </a:r>
          </a:p>
          <a:p>
            <a:pPr>
              <a:buClr>
                <a:srgbClr val="8AD0D6"/>
              </a:buClr>
            </a:pPr>
            <a:r>
              <a:rPr lang="en-US" dirty="0"/>
              <a:t>Uses heading and sub headings to organize your thoughts</a:t>
            </a:r>
          </a:p>
          <a:p>
            <a:pPr>
              <a:buClr>
                <a:srgbClr val="8AD0D6"/>
              </a:buClr>
            </a:pPr>
            <a:r>
              <a:rPr lang="en-US" dirty="0"/>
              <a:t>Doesn't need to be perfect, this can be a working document and you can make changes later</a:t>
            </a:r>
          </a:p>
          <a:p>
            <a:pPr>
              <a:buClr>
                <a:srgbClr val="8AD0D6"/>
              </a:buClr>
            </a:pPr>
            <a:r>
              <a:rPr lang="en-US" dirty="0"/>
              <a:t>You can also do things like take notes and then reorg into an outline to make the knowledge more organized in a way that works for you</a:t>
            </a:r>
          </a:p>
          <a:p>
            <a:pPr>
              <a:buClr>
                <a:srgbClr val="8AD0D6"/>
              </a:buClr>
            </a:pPr>
            <a:r>
              <a:rPr lang="en-US" dirty="0"/>
              <a:t>Try it with something new such as an article or video to see if you like this</a:t>
            </a:r>
          </a:p>
        </p:txBody>
      </p:sp>
      <p:pic>
        <p:nvPicPr>
          <p:cNvPr id="4" name="Picture 3" descr="A comparison of a paper with writing&#10;&#10;One side is &quot;notes at beginning of term&quot; and very nice outline.  Other side is &quot;notes at end of term&quot; and it's just squiggles and a flower">
            <a:extLst>
              <a:ext uri="{FF2B5EF4-FFF2-40B4-BE49-F238E27FC236}">
                <a16:creationId xmlns:a16="http://schemas.microsoft.com/office/drawing/2014/main" id="{45C27096-EA13-176C-CECC-AB0CBD02C0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44" y="2323435"/>
            <a:ext cx="3209925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189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87AC3-0D1E-9C93-C219-DFEF5F228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Audio notes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C82E5-2529-D688-5D2C-0BA2D0891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742802"/>
            <a:ext cx="6811169" cy="450559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If you process information better using audio you can do things like record classes (with permissions)</a:t>
            </a:r>
          </a:p>
          <a:p>
            <a:pPr>
              <a:buClr>
                <a:srgbClr val="8AD0D6"/>
              </a:buClr>
            </a:pPr>
            <a:r>
              <a:rPr lang="en-US" dirty="0"/>
              <a:t>Take notes and have a computer or friend read it out and record</a:t>
            </a:r>
          </a:p>
          <a:p>
            <a:pPr>
              <a:buClr>
                <a:srgbClr val="8AD0D6"/>
              </a:buClr>
            </a:pPr>
            <a:r>
              <a:rPr lang="en-US" dirty="0"/>
              <a:t>Have your textbooks read to you using the computer or a friend (again be careful with permissions and legality)</a:t>
            </a:r>
          </a:p>
          <a:p>
            <a:pPr>
              <a:buClr>
                <a:srgbClr val="8AD0D6"/>
              </a:buClr>
            </a:pPr>
            <a:r>
              <a:rPr lang="en-US" dirty="0"/>
              <a:t>Some people also process better when talking so you can record yourself talking through problems (this can be a good use of an AI)</a:t>
            </a:r>
          </a:p>
          <a:p>
            <a:pPr>
              <a:buClr>
                <a:srgbClr val="8AD0D6"/>
              </a:buClr>
            </a:pPr>
            <a:r>
              <a:rPr lang="en-US" dirty="0"/>
              <a:t>Use an AI that has voice capabilities as a way to bounce ideas and remember your train of thought</a:t>
            </a:r>
          </a:p>
        </p:txBody>
      </p:sp>
      <p:pic>
        <p:nvPicPr>
          <p:cNvPr id="4" name="Picture 3" descr="Note-taking meme of Austin Powers:I noticed you're not taking notes, I too like to live dangerously">
            <a:extLst>
              <a:ext uri="{FF2B5EF4-FFF2-40B4-BE49-F238E27FC236}">
                <a16:creationId xmlns:a16="http://schemas.microsoft.com/office/drawing/2014/main" id="{237186F8-5849-9723-1B21-23F588EE97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5419" y="2241697"/>
            <a:ext cx="3065722" cy="307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464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FABA3-2786-C756-AC2A-E2F02843E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Study groups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22282-2174-D739-3FD0-398070562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822881"/>
            <a:ext cx="6703673" cy="4425518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en-US" dirty="0"/>
              <a:t>Can be informal or formal</a:t>
            </a:r>
          </a:p>
          <a:p>
            <a:pPr>
              <a:buClr>
                <a:srgbClr val="8AD0D6"/>
              </a:buClr>
            </a:pPr>
            <a:r>
              <a:rPr lang="en-US" dirty="0"/>
              <a:t>You can share notes together to see if anything was missed, or important concepts weren't understood</a:t>
            </a:r>
          </a:p>
          <a:p>
            <a:pPr>
              <a:buClr>
                <a:srgbClr val="8AD0D6"/>
              </a:buClr>
            </a:pPr>
            <a:r>
              <a:rPr lang="en-US" dirty="0"/>
              <a:t>Explaining a concept to someone else really tests your knowledge</a:t>
            </a:r>
          </a:p>
          <a:p>
            <a:pPr>
              <a:buClr>
                <a:srgbClr val="8AD0D6"/>
              </a:buClr>
            </a:pPr>
            <a:r>
              <a:rPr lang="en-US" dirty="0"/>
              <a:t>For some people having a scheduled meeting time can be good for accountability</a:t>
            </a:r>
          </a:p>
          <a:p>
            <a:pPr>
              <a:buClr>
                <a:srgbClr val="8AD0D6"/>
              </a:buClr>
            </a:pPr>
            <a:r>
              <a:rPr lang="en-US" dirty="0"/>
              <a:t>You can also talk to others about how they study and see if you want to change your study habits</a:t>
            </a:r>
          </a:p>
          <a:p>
            <a:pPr>
              <a:buClr>
                <a:srgbClr val="8AD0D6"/>
              </a:buClr>
            </a:pPr>
            <a:r>
              <a:rPr lang="en-US" dirty="0"/>
              <a:t>See what other people find important and relevant to see if you missed anything or you like the way they take notes</a:t>
            </a:r>
          </a:p>
          <a:p>
            <a:pPr>
              <a:buClr>
                <a:srgbClr val="8AD0D6"/>
              </a:buClr>
            </a:pPr>
            <a:r>
              <a:rPr lang="en-US" dirty="0"/>
              <a:t>It can be a way to feel less alone and less isolated</a:t>
            </a:r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r>
              <a:rPr lang="en-US" dirty="0"/>
              <a:t>Sometimes it can feel like you're the only one that doesn't get it even though you probably aren't</a:t>
            </a:r>
          </a:p>
          <a:p>
            <a:pPr>
              <a:buClr>
                <a:srgbClr val="8AD0D6"/>
              </a:buClr>
            </a:pPr>
            <a:r>
              <a:rPr lang="en-US" dirty="0"/>
              <a:t>Be careful when picking your group so that everyone is a good match and no one is too ahead or behind ( you don't want to spend the whole time explaining to everyone, or be the one that understands nothing the rest of the group is discussing) </a:t>
            </a:r>
          </a:p>
        </p:txBody>
      </p:sp>
      <p:pic>
        <p:nvPicPr>
          <p:cNvPr id="4" name="Picture 3" descr="Spiderman pointing to others says &quot;okay guys who is taking notes in this meeting&quot;">
            <a:extLst>
              <a:ext uri="{FF2B5EF4-FFF2-40B4-BE49-F238E27FC236}">
                <a16:creationId xmlns:a16="http://schemas.microsoft.com/office/drawing/2014/main" id="{2F9D3F57-F78D-98C9-2D80-D02AF466C0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1873" y="2566449"/>
            <a:ext cx="3561992" cy="263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980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C5559-5305-022B-0A3A-609868B56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How to read articles/books quickly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D89698-C06E-0BCA-DDA4-0DAD64A850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Scanning for keywords or concepts</a:t>
            </a:r>
          </a:p>
          <a:p>
            <a:pPr>
              <a:buClr>
                <a:srgbClr val="8AD0D6"/>
              </a:buClr>
            </a:pPr>
            <a:r>
              <a:rPr lang="en-US" dirty="0"/>
              <a:t>Look at the first sentence of a paragraph as that is usually what the paragraph is about</a:t>
            </a:r>
          </a:p>
          <a:p>
            <a:pPr>
              <a:buClr>
                <a:srgbClr val="8AD0D6"/>
              </a:buClr>
            </a:pPr>
            <a:r>
              <a:rPr lang="en-US" dirty="0"/>
              <a:t>Make use of table of contents/index/Ctrl-F to find the part you need</a:t>
            </a:r>
          </a:p>
          <a:p>
            <a:pPr>
              <a:buClr>
                <a:srgbClr val="8AD0D6"/>
              </a:buClr>
            </a:pPr>
            <a:r>
              <a:rPr lang="en-US" dirty="0"/>
              <a:t>For articles look at the abstract to see if it's relevant and potentially save yourself some time</a:t>
            </a:r>
          </a:p>
          <a:p>
            <a:pPr>
              <a:buClr>
                <a:srgbClr val="8AD0D6"/>
              </a:buClr>
            </a:pPr>
            <a:r>
              <a:rPr lang="en-US" dirty="0"/>
              <a:t>Figure out what you need to know and already know and focus your reading on the part you need</a:t>
            </a:r>
          </a:p>
          <a:p>
            <a:pPr>
              <a:buClr>
                <a:srgbClr val="8AD0D6"/>
              </a:buClr>
            </a:pPr>
            <a:r>
              <a:rPr lang="en-US" dirty="0"/>
              <a:t>You can skim articles and books to find information or decide if it's relevant before reading thorough for comprehension</a:t>
            </a:r>
          </a:p>
        </p:txBody>
      </p:sp>
    </p:spTree>
    <p:extLst>
      <p:ext uri="{BB962C8B-B14F-4D97-AF65-F5344CB8AC3E}">
        <p14:creationId xmlns:p14="http://schemas.microsoft.com/office/powerpoint/2010/main" val="818759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306A8-BF04-959F-C292-9A8DEB9F9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Accessibility in notes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9C9CDC-7C64-23DB-BF55-A23F2C63D6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/>
              <a:t>If you need to share with others it's important to make sure you have good notes</a:t>
            </a:r>
          </a:p>
          <a:p>
            <a:pPr>
              <a:buClr>
                <a:srgbClr val="8AD0D6"/>
              </a:buClr>
            </a:pPr>
            <a:r>
              <a:rPr lang="en-US" dirty="0"/>
              <a:t>Typing vs hand writing can be a difference in how easy they are to understand</a:t>
            </a:r>
          </a:p>
          <a:p>
            <a:pPr>
              <a:buClr>
                <a:srgbClr val="8AD0D6"/>
              </a:buClr>
            </a:pPr>
            <a:r>
              <a:rPr lang="en-US" dirty="0"/>
              <a:t>Short hand unique to you can be hard for others to understand</a:t>
            </a:r>
          </a:p>
          <a:p>
            <a:pPr>
              <a:buClr>
                <a:srgbClr val="8AD0D6"/>
              </a:buClr>
            </a:pPr>
            <a:r>
              <a:rPr lang="en-US" dirty="0"/>
              <a:t>Having  digital notes can be easier to convert for other people (Such as having them read out loud by a computer or person) </a:t>
            </a:r>
          </a:p>
          <a:p>
            <a:pPr>
              <a:buClr>
                <a:srgbClr val="8AD0D6"/>
              </a:buClr>
            </a:pPr>
            <a:r>
              <a:rPr lang="en-US" dirty="0"/>
              <a:t>AI can be a help with  accessibility because it can do things like transcripts of recordings or summarize things for you, (WARNING AI is not always right)</a:t>
            </a:r>
          </a:p>
          <a:p>
            <a:pPr>
              <a:buClr>
                <a:srgbClr val="8AD0D6"/>
              </a:buClr>
            </a:pPr>
            <a:r>
              <a:rPr lang="en-US" dirty="0"/>
              <a:t>Think about other ways to visualize info such as flowcharts or infographics</a:t>
            </a:r>
          </a:p>
        </p:txBody>
      </p:sp>
    </p:spTree>
    <p:extLst>
      <p:ext uri="{BB962C8B-B14F-4D97-AF65-F5344CB8AC3E}">
        <p14:creationId xmlns:p14="http://schemas.microsoft.com/office/powerpoint/2010/main" val="1619570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7A62A-252D-A8C6-8131-217C734AE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Notetaking software suggestions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C64DFB-768C-4252-1640-5F39E72E79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en-US" dirty="0">
                <a:ea typeface="Calibri"/>
                <a:cs typeface="Calibri"/>
              </a:rPr>
              <a:t>Obsidian</a:t>
            </a:r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r>
              <a:rPr lang="en-US" dirty="0">
                <a:ea typeface="Calibri"/>
                <a:cs typeface="Calibri"/>
              </a:rPr>
              <a:t>Free to use with a paid option to sync and backup</a:t>
            </a:r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r>
              <a:rPr lang="en-US" dirty="0">
                <a:ea typeface="Calibri"/>
                <a:cs typeface="Calibri"/>
              </a:rPr>
              <a:t>You can make your additions</a:t>
            </a:r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r>
              <a:rPr lang="en-US" dirty="0">
                <a:ea typeface="Calibri"/>
                <a:cs typeface="Calibri"/>
              </a:rPr>
              <a:t>Can be tough to learn</a:t>
            </a:r>
          </a:p>
          <a:p>
            <a:pPr>
              <a:buClr>
                <a:srgbClr val="FFFFFF"/>
              </a:buClr>
            </a:pPr>
            <a:r>
              <a:rPr lang="en-US" dirty="0" err="1">
                <a:ea typeface="Calibri"/>
                <a:cs typeface="Calibri"/>
              </a:rPr>
              <a:t>Goodnotes</a:t>
            </a:r>
            <a:r>
              <a:rPr lang="en-US" dirty="0">
                <a:ea typeface="Calibri"/>
                <a:cs typeface="Calibri"/>
              </a:rPr>
              <a:t> ($)</a:t>
            </a:r>
          </a:p>
          <a:p>
            <a:pPr lvl="1">
              <a:buClr>
                <a:srgbClr val="FFFFFF"/>
              </a:buClr>
              <a:buFont typeface="Courier New" charset="2"/>
              <a:buChar char="o"/>
            </a:pPr>
            <a:r>
              <a:rPr lang="en-US" dirty="0">
                <a:ea typeface="Calibri"/>
                <a:cs typeface="Calibri"/>
              </a:rPr>
              <a:t>Costs money, but very popular for notes so there are lots of tutorials out there</a:t>
            </a:r>
          </a:p>
          <a:p>
            <a:pPr lvl="1">
              <a:buClr>
                <a:srgbClr val="FFFFFF"/>
              </a:buClr>
              <a:buFont typeface="Courier New" charset="2"/>
              <a:buChar char="o"/>
            </a:pPr>
            <a:r>
              <a:rPr lang="en-US" dirty="0">
                <a:ea typeface="Calibri"/>
                <a:cs typeface="Calibri"/>
              </a:rPr>
              <a:t>Has lots of </a:t>
            </a:r>
            <a:r>
              <a:rPr lang="en-US" dirty="0" err="1">
                <a:ea typeface="Calibri"/>
                <a:cs typeface="Calibri"/>
              </a:rPr>
              <a:t>colour</a:t>
            </a:r>
            <a:r>
              <a:rPr lang="en-US" dirty="0">
                <a:ea typeface="Calibri"/>
                <a:cs typeface="Calibri"/>
              </a:rPr>
              <a:t> coding and design options</a:t>
            </a:r>
          </a:p>
          <a:p>
            <a:pPr>
              <a:buClr>
                <a:srgbClr val="FFFFFF"/>
              </a:buClr>
            </a:pPr>
            <a:r>
              <a:rPr lang="en-US" dirty="0">
                <a:ea typeface="Calibri"/>
                <a:cs typeface="Calibri"/>
              </a:rPr>
              <a:t>Notion ($)</a:t>
            </a:r>
          </a:p>
          <a:p>
            <a:pPr lvl="1">
              <a:buClr>
                <a:srgbClr val="FFFFFF"/>
              </a:buClr>
              <a:buFont typeface="Courier New" charset="2"/>
              <a:buChar char="o"/>
            </a:pPr>
            <a:r>
              <a:rPr lang="en-US" dirty="0">
                <a:ea typeface="Calibri"/>
                <a:cs typeface="Calibri"/>
              </a:rPr>
              <a:t>Minimal design, and there is a free version with limited features</a:t>
            </a:r>
          </a:p>
          <a:p>
            <a:pPr lvl="1">
              <a:buClr>
                <a:srgbClr val="FFFFFF"/>
              </a:buClr>
              <a:buFont typeface="Courier New" charset="2"/>
              <a:buChar char="o"/>
            </a:pPr>
            <a:r>
              <a:rPr lang="en-US" dirty="0">
                <a:ea typeface="Calibri"/>
                <a:cs typeface="Calibri"/>
              </a:rPr>
              <a:t>Lots of documentation and tutorials</a:t>
            </a:r>
          </a:p>
          <a:p>
            <a:pPr>
              <a:buClr>
                <a:srgbClr val="FFFFFF"/>
              </a:buClr>
            </a:pPr>
            <a:r>
              <a:rPr lang="en-US" dirty="0">
                <a:ea typeface="Calibri"/>
                <a:cs typeface="Calibri"/>
              </a:rPr>
              <a:t>OneNote</a:t>
            </a:r>
          </a:p>
          <a:p>
            <a:pPr lvl="1">
              <a:buClr>
                <a:srgbClr val="FFFFFF"/>
              </a:buClr>
              <a:buFont typeface="Courier New" charset="2"/>
              <a:buChar char="o"/>
            </a:pPr>
            <a:r>
              <a:rPr lang="en-US" dirty="0">
                <a:ea typeface="Calibri"/>
                <a:cs typeface="Calibri"/>
              </a:rPr>
              <a:t>Almost everyone has free access</a:t>
            </a:r>
          </a:p>
          <a:p>
            <a:pPr lvl="1">
              <a:buClr>
                <a:srgbClr val="FFFFFF"/>
              </a:buClr>
              <a:buFont typeface="Courier New" charset="2"/>
              <a:buChar char="o"/>
            </a:pPr>
            <a:r>
              <a:rPr lang="en-US" dirty="0">
                <a:ea typeface="Calibri"/>
                <a:cs typeface="Calibri"/>
              </a:rPr>
              <a:t>Can be setup to make drawings/doodles or outlines</a:t>
            </a:r>
          </a:p>
          <a:p>
            <a:pPr lvl="1">
              <a:buClr>
                <a:srgbClr val="FFFFFF"/>
              </a:buClr>
              <a:buFont typeface="Courier New" charset="2"/>
              <a:buChar char="o"/>
            </a:pPr>
            <a:r>
              <a:rPr lang="en-US" dirty="0">
                <a:ea typeface="Calibri"/>
                <a:cs typeface="Calibri"/>
              </a:rPr>
              <a:t>Lots of tutorials</a:t>
            </a:r>
          </a:p>
        </p:txBody>
      </p:sp>
    </p:spTree>
    <p:extLst>
      <p:ext uri="{BB962C8B-B14F-4D97-AF65-F5344CB8AC3E}">
        <p14:creationId xmlns:p14="http://schemas.microsoft.com/office/powerpoint/2010/main" val="27782086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Ion</vt:lpstr>
      <vt:lpstr>How to …  Study</vt:lpstr>
      <vt:lpstr>Why notes are important</vt:lpstr>
      <vt:lpstr>Sketch notes </vt:lpstr>
      <vt:lpstr>Outline form notes </vt:lpstr>
      <vt:lpstr>Audio notes</vt:lpstr>
      <vt:lpstr>Study groups </vt:lpstr>
      <vt:lpstr>How to read articles/books quickly</vt:lpstr>
      <vt:lpstr>Accessibility in notes</vt:lpstr>
      <vt:lpstr>Notetaking software suggestions</vt:lpstr>
      <vt:lpstr>Offbeat suggestions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346</cp:revision>
  <dcterms:created xsi:type="dcterms:W3CDTF">2024-12-18T16:19:32Z</dcterms:created>
  <dcterms:modified xsi:type="dcterms:W3CDTF">2025-10-24T14:57:57Z</dcterms:modified>
</cp:coreProperties>
</file>